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7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1D1D"/>
    <a:srgbClr val="4B4A4A"/>
    <a:srgbClr val="2C2B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596F26-31B3-2024-34CF-68BFDB86C2FC}" v="1064" dt="2025-10-15T15:58:17.974"/>
    <p1510:client id="{2E2C10D1-B238-4C2A-9705-FCA0E61B8BCB}" v="276" dt="2025-10-15T17:58:16.309"/>
    <p1510:client id="{33A0CF61-F875-2846-94F4-4FFECFDA20D0}" v="111" dt="2025-10-15T18:58:14.406"/>
    <p1510:client id="{50319EAB-3F77-83A9-0963-9444B7E5BD6E}" v="249" dt="2025-10-15T17:14:49.9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Normaali tyyli 2 - Korostu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Normaali tyyl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Normaali tyyli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12.jpg>
</file>

<file path=ppt/media/image2.png>
</file>

<file path=ppt/media/image3.gif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93509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uva 4" descr="Scene lauta punainen tausta">
            <a:extLst>
              <a:ext uri="{FF2B5EF4-FFF2-40B4-BE49-F238E27FC236}">
                <a16:creationId xmlns:a16="http://schemas.microsoft.com/office/drawing/2014/main" id="{2137CAFA-45A3-E7FE-718D-7F341023606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</a:extLst>
          </a:blip>
          <a:srcRect r="10999" b="-2"/>
          <a:stretch>
            <a:fillRect/>
          </a:stretch>
        </p:blipFill>
        <p:spPr>
          <a:xfrm>
            <a:off x="20" y="1093510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72694"/>
            <a:ext cx="6858000" cy="2900518"/>
          </a:xfrm>
        </p:spPr>
        <p:txBody>
          <a:bodyPr>
            <a:normAutofit/>
          </a:bodyPr>
          <a:lstStyle/>
          <a:p>
            <a:r>
              <a:rPr lang="fi-FI" dirty="0" err="1">
                <a:solidFill>
                  <a:srgbClr val="FFFFFF"/>
                </a:solidFill>
              </a:rPr>
              <a:t>MovieApp</a:t>
            </a:r>
            <a:endParaRPr lang="fi-FI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1143000" y="2330605"/>
            <a:ext cx="6858000" cy="109839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Project Presentation</a:t>
            </a:r>
          </a:p>
          <a:p>
            <a:pPr fontAlgn="base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Web programming application project</a:t>
            </a:r>
          </a:p>
        </p:txBody>
      </p:sp>
      <p:pic>
        <p:nvPicPr>
          <p:cNvPr id="6" name="Kuva 5">
            <a:extLst>
              <a:ext uri="{FF2B5EF4-FFF2-40B4-BE49-F238E27FC236}">
                <a16:creationId xmlns:a16="http://schemas.microsoft.com/office/drawing/2014/main" id="{A44CD52A-C666-100F-50BA-1566263AA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1093509"/>
          </a:xfrm>
          <a:prstGeom prst="rect">
            <a:avLst/>
          </a:prstGeom>
        </p:spPr>
      </p:pic>
      <p:pic>
        <p:nvPicPr>
          <p:cNvPr id="9" name="Kuva 8">
            <a:extLst>
              <a:ext uri="{FF2B5EF4-FFF2-40B4-BE49-F238E27FC236}">
                <a16:creationId xmlns:a16="http://schemas.microsoft.com/office/drawing/2014/main" id="{F4617F9E-C17D-84E4-9AE7-F1E0231DD3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824261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uva 3" descr="Vintage-elokuvan loppukehys">
            <a:extLst>
              <a:ext uri="{FF2B5EF4-FFF2-40B4-BE49-F238E27FC236}">
                <a16:creationId xmlns:a16="http://schemas.microsoft.com/office/drawing/2014/main" id="{EAAEF8DD-9739-2337-CBF9-0361471526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" b="3897"/>
          <a:stretch>
            <a:fillRect/>
          </a:stretch>
        </p:blipFill>
        <p:spPr>
          <a:xfrm>
            <a:off x="-4941" y="0"/>
            <a:ext cx="9148941" cy="6857990"/>
          </a:xfrm>
          <a:prstGeom prst="rect">
            <a:avLst/>
          </a:prstGeom>
          <a:solidFill>
            <a:srgbClr val="4B4A4A"/>
          </a:solidFill>
        </p:spPr>
      </p:pic>
    </p:spTree>
    <p:extLst>
      <p:ext uri="{BB962C8B-B14F-4D97-AF65-F5344CB8AC3E}">
        <p14:creationId xmlns:p14="http://schemas.microsoft.com/office/powerpoint/2010/main" val="3044965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chemeClr val="bg1">
                    <a:lumMod val="95000"/>
                  </a:schemeClr>
                </a:solidFill>
              </a:rPr>
              <a:t>Team and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2C2B2C"/>
          </a:solidFill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r>
              <a:rPr lang="fi-FI" b="1">
                <a:solidFill>
                  <a:schemeClr val="bg1">
                    <a:lumMod val="95000"/>
                  </a:schemeClr>
                </a:solidFill>
              </a:rPr>
              <a:t>Samuli Kokko 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–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fullstack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development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architecture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and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project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leading</a:t>
            </a:r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fi-FI">
                <a:solidFill>
                  <a:schemeClr val="bg1">
                    <a:lumMod val="95000"/>
                  </a:schemeClr>
                </a:solidFill>
              </a:rPr>
              <a:t>User management, Finnkino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showtimes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project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documentation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application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architecture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database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design and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publification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in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Render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Mocha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tests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and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movie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reviews</a:t>
            </a:r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fi-FI">
                <a:solidFill>
                  <a:schemeClr val="bg1">
                    <a:lumMod val="95000"/>
                  </a:schemeClr>
                </a:solidFill>
              </a:rPr>
              <a:t>240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hours</a:t>
            </a:r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marL="457200" lvl="1" indent="0">
              <a:buNone/>
            </a:pPr>
            <a:endParaRPr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r>
              <a:rPr lang="fi-FI" b="1">
                <a:solidFill>
                  <a:schemeClr val="bg1">
                    <a:lumMod val="95000"/>
                  </a:schemeClr>
                </a:solidFill>
              </a:rPr>
              <a:t>Janne Saarela 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–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fullstack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development</a:t>
            </a:r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Search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movies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All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groups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create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groups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feature,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group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pages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add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and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delete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movies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to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group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add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showtimes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to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group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 my info,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Manage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groups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joinrequests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deletegroup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 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leave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group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i-FI">
                <a:solidFill>
                  <a:schemeClr val="bg1">
                    <a:lumMod val="95000"/>
                  </a:schemeClr>
                </a:solidFill>
              </a:rPr>
              <a:t>110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hours</a:t>
            </a:r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lvl="1"/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r>
              <a:rPr lang="fi-FI" b="1">
                <a:solidFill>
                  <a:schemeClr val="bg1">
                    <a:lumMod val="95000"/>
                  </a:schemeClr>
                </a:solidFill>
              </a:rPr>
              <a:t>Nico Lappalainen 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–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fullstack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development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and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project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leading</a:t>
            </a:r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Kirjoita mitä teit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i-FI">
                <a:solidFill>
                  <a:schemeClr val="bg1">
                    <a:lumMod val="95000"/>
                  </a:schemeClr>
                </a:solidFill>
              </a:rPr>
              <a:t>110 hours</a:t>
            </a:r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lvl="1"/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r>
              <a:rPr lang="fi-FI" b="1">
                <a:solidFill>
                  <a:schemeClr val="bg1">
                    <a:lumMod val="95000"/>
                  </a:schemeClr>
                </a:solidFill>
              </a:rPr>
              <a:t>Mirella Lampinen </a:t>
            </a:r>
            <a:r>
              <a:rPr lang="fi-FI">
                <a:solidFill>
                  <a:schemeClr val="bg1">
                    <a:lumMod val="95000"/>
                  </a:schemeClr>
                </a:solidFill>
              </a:rPr>
              <a:t>– fullstack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</a:rPr>
              <a:t>development</a:t>
            </a:r>
            <a:endParaRPr lang="fi-FI" err="1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Show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groupmembers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delete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groupmembers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 Group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page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customization,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moviecard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component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responsiveness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,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light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and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dark</a:t>
            </a:r>
            <a:r>
              <a:rPr lang="fi-FI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 </a:t>
            </a:r>
            <a:r>
              <a:rPr lang="fi-FI" err="1">
                <a:solidFill>
                  <a:schemeClr val="bg1">
                    <a:lumMod val="95000"/>
                  </a:schemeClr>
                </a:solidFill>
                <a:ea typeface="Calibri"/>
                <a:cs typeface="Calibri"/>
              </a:rPr>
              <a:t>mode</a:t>
            </a:r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fi-FI">
                <a:solidFill>
                  <a:schemeClr val="bg1">
                    <a:lumMod val="95000"/>
                  </a:schemeClr>
                </a:solidFill>
              </a:rPr>
              <a:t>115 </a:t>
            </a:r>
            <a:r>
              <a:rPr lang="fi-FI" dirty="0" err="1">
                <a:solidFill>
                  <a:schemeClr val="bg1">
                    <a:lumMod val="95000"/>
                  </a:schemeClr>
                </a:solidFill>
              </a:rPr>
              <a:t>hours</a:t>
            </a:r>
            <a:endParaRPr lang="fi-FI"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  <a:p>
            <a:pPr lvl="1"/>
            <a:endParaRPr>
              <a:solidFill>
                <a:schemeClr val="bg1">
                  <a:lumMod val="95000"/>
                </a:schemeClr>
              </a:solidFill>
              <a:ea typeface="Calibri"/>
              <a:cs typeface="Calibri"/>
            </a:endParaRPr>
          </a:p>
        </p:txBody>
      </p:sp>
      <p:pic>
        <p:nvPicPr>
          <p:cNvPr id="7" name="Kuva 6" descr="Teatteri tasaisella täytöllä">
            <a:extLst>
              <a:ext uri="{FF2B5EF4-FFF2-40B4-BE49-F238E27FC236}">
                <a16:creationId xmlns:a16="http://schemas.microsoft.com/office/drawing/2014/main" id="{26ABBE68-4FC5-B759-5942-039C8E300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76969" y="274638"/>
            <a:ext cx="1309831" cy="13098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40065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68605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10833"/>
            <a:ext cx="3822700" cy="4166130"/>
          </a:xfrm>
          <a:solidFill>
            <a:srgbClr val="1D1D1D">
              <a:alpha val="60000"/>
            </a:srgbClr>
          </a:solidFill>
        </p:spPr>
        <p:txBody>
          <a:bodyPr vert="horz" lIns="91440" tIns="45720" rIns="91440" bIns="45720" numCol="1" rtlCol="0">
            <a:normAutofit/>
          </a:bodyPr>
          <a:lstStyle/>
          <a:p>
            <a:pPr marL="228600" lvl="1" indent="0" defTabSz="914400">
              <a:lnSpc>
                <a:spcPct val="90000"/>
              </a:lnSpc>
              <a:buNone/>
            </a:pPr>
            <a:r>
              <a:rPr lang="en-US" sz="1700" dirty="0"/>
              <a:t>Backend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Node.js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Express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PostgreSQL (</a:t>
            </a:r>
            <a:r>
              <a:rPr lang="en-US" sz="2100" dirty="0" err="1"/>
              <a:t>pg</a:t>
            </a:r>
            <a:r>
              <a:rPr lang="en-US" sz="2100" dirty="0"/>
              <a:t>) 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JSON Web Token (</a:t>
            </a:r>
            <a:r>
              <a:rPr lang="en-US" sz="2100" dirty="0" err="1"/>
              <a:t>jsonwebtoken</a:t>
            </a:r>
            <a:r>
              <a:rPr lang="en-US" sz="2100" dirty="0"/>
              <a:t>)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 err="1"/>
              <a:t>bcrypt</a:t>
            </a:r>
            <a:endParaRPr lang="en-US" sz="2100" dirty="0"/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Mocha &amp; Chai (testing) 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 err="1"/>
              <a:t>dotenv</a:t>
            </a:r>
            <a:endParaRPr lang="en-US" sz="2100" dirty="0"/>
          </a:p>
          <a:p>
            <a:pPr lvl="2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D52A96-D56A-D675-D8B8-31AF616AF844}"/>
              </a:ext>
            </a:extLst>
          </p:cNvPr>
          <p:cNvSpPr txBox="1">
            <a:spLocks/>
          </p:cNvSpPr>
          <p:nvPr/>
        </p:nvSpPr>
        <p:spPr>
          <a:xfrm>
            <a:off x="4692649" y="2010833"/>
            <a:ext cx="3822700" cy="4166130"/>
          </a:xfrm>
          <a:prstGeom prst="rect">
            <a:avLst/>
          </a:prstGeom>
          <a:solidFill>
            <a:srgbClr val="1D1D1D">
              <a:alpha val="60000"/>
            </a:srgbClr>
          </a:solidFill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defTabSz="914400">
              <a:lnSpc>
                <a:spcPct val="90000"/>
              </a:lnSpc>
              <a:buNone/>
            </a:pPr>
            <a:r>
              <a:rPr lang="en-US" sz="1700" dirty="0"/>
              <a:t>Frontend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React (Vite)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React Router DOM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Axios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React Hot Toast</a:t>
            </a:r>
          </a:p>
          <a:p>
            <a:pPr lvl="1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100" dirty="0"/>
              <a:t>Font Awesome (</a:t>
            </a:r>
            <a:r>
              <a:rPr lang="en-US" sz="2100" dirty="0" err="1"/>
              <a:t>FortAwesome</a:t>
            </a:r>
            <a:r>
              <a:rPr lang="en-US" sz="2100" dirty="0"/>
              <a:t>)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46048"/>
            <a:ext cx="8229600" cy="1143000"/>
          </a:xfrm>
        </p:spPr>
        <p:txBody>
          <a:bodyPr/>
          <a:lstStyle/>
          <a:p>
            <a:r>
              <a:rPr>
                <a:solidFill>
                  <a:schemeClr val="bg1">
                    <a:lumMod val="95000"/>
                  </a:schemeClr>
                </a:solidFill>
              </a:rPr>
              <a:t>Functionalities Checklist</a:t>
            </a:r>
          </a:p>
        </p:txBody>
      </p:sp>
      <p:graphicFrame>
        <p:nvGraphicFramePr>
          <p:cNvPr id="19" name="Taulukko 18">
            <a:extLst>
              <a:ext uri="{FF2B5EF4-FFF2-40B4-BE49-F238E27FC236}">
                <a16:creationId xmlns:a16="http://schemas.microsoft.com/office/drawing/2014/main" id="{99C1819E-7CD9-D1C5-8F96-33A29B0CE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810561"/>
              </p:ext>
            </p:extLst>
          </p:nvPr>
        </p:nvGraphicFramePr>
        <p:xfrm>
          <a:off x="0" y="935674"/>
          <a:ext cx="9144000" cy="5315933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197138336"/>
                    </a:ext>
                  </a:extLst>
                </a:gridCol>
                <a:gridCol w="417576">
                  <a:extLst>
                    <a:ext uri="{9D8B030D-6E8A-4147-A177-3AD203B41FA5}">
                      <a16:colId xmlns:a16="http://schemas.microsoft.com/office/drawing/2014/main" val="1377184941"/>
                    </a:ext>
                  </a:extLst>
                </a:gridCol>
                <a:gridCol w="8193024">
                  <a:extLst>
                    <a:ext uri="{9D8B030D-6E8A-4147-A177-3AD203B41FA5}">
                      <a16:colId xmlns:a16="http://schemas.microsoft.com/office/drawing/2014/main" val="3761812107"/>
                    </a:ext>
                  </a:extLst>
                </a:gridCol>
              </a:tblGrid>
              <a:tr h="280684">
                <a:tc>
                  <a:txBody>
                    <a:bodyPr/>
                    <a:lstStyle/>
                    <a:p>
                      <a:r>
                        <a:rPr lang="fi-FI" sz="1050">
                          <a:solidFill>
                            <a:schemeClr val="bg1"/>
                          </a:solidFill>
                        </a:rPr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050" dirty="0" err="1">
                          <a:solidFill>
                            <a:schemeClr val="bg1"/>
                          </a:solidFill>
                        </a:rPr>
                        <a:t>Description</a:t>
                      </a:r>
                      <a:endParaRPr lang="fi-FI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11159"/>
                  </a:ext>
                </a:extLst>
              </a:tr>
              <a:tr h="222490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Responsive design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Layout adapts to different screen sizes.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9684961"/>
                  </a:ext>
                </a:extLst>
              </a:tr>
              <a:tr h="260398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User registration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Create an account with email and secure password.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1033362"/>
                  </a:ext>
                </a:extLst>
              </a:tr>
              <a:tr h="222490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Login &amp; logout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Sign in and out with your user credentials.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373674"/>
                  </a:ext>
                </a:extLst>
              </a:tr>
              <a:tr h="224005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Account deletion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Remove your account and related data.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884832"/>
                  </a:ext>
                </a:extLst>
              </a:tr>
              <a:tr h="219456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Movie search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Search movies by at least three criteria.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132649"/>
                  </a:ext>
                </a:extLst>
              </a:tr>
              <a:tr h="200802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Showtimes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Browse Finnkino theaters and movie schedules.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9254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7.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Group page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– Create, view, and delete movie discussion groups.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379917"/>
                  </a:ext>
                </a:extLst>
              </a:tr>
              <a:tr h="127993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Join requests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Send and approve group join requests.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794711"/>
                  </a:ext>
                </a:extLst>
              </a:tr>
              <a:tr h="242316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Member removal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Owner can remove members; users can leave groups.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530864"/>
                  </a:ext>
                </a:extLst>
              </a:tr>
              <a:tr h="201168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10.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Group customization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Add movies and showtimes to your group page.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666941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11.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Movie reviews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Logged-in users can write and rate reviews (1–5 stars).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1425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12.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View reviews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All users can browse reviews and movie info.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239778"/>
                  </a:ext>
                </a:extLst>
              </a:tr>
              <a:tr h="297180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13.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Favorites list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Logged-in users can create their personal favorites list.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528542"/>
                  </a:ext>
                </a:extLst>
              </a:tr>
              <a:tr h="222490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14.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Share favorites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 – Share your favorites via a public link (URI).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972951"/>
                  </a:ext>
                </a:extLst>
              </a:tr>
              <a:tr h="384025">
                <a:tc>
                  <a:txBody>
                    <a:bodyPr/>
                    <a:lstStyle/>
                    <a:p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15.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solidFill>
                            <a:schemeClr val="tx1"/>
                          </a:solidFill>
                        </a:rPr>
                        <a:t>Light and dark mode</a:t>
                      </a:r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– User can switch between light and dark mode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851217"/>
                  </a:ext>
                </a:extLst>
              </a:tr>
              <a:tr h="384024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fi-FI" sz="105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fi-FI" sz="1400">
                          <a:solidFill>
                            <a:schemeClr val="tx1"/>
                          </a:solidFill>
                        </a:rPr>
                        <a:t>16.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Published application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– Application published in Render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041776"/>
                  </a:ext>
                </a:extLst>
              </a:tr>
            </a:tbl>
          </a:graphicData>
        </a:graphic>
      </p:graphicFrame>
      <p:pic>
        <p:nvPicPr>
          <p:cNvPr id="5" name="Kuva 4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011DBEC5-6515-F86A-0028-05303C46F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45" y="1287935"/>
            <a:ext cx="189530" cy="189530"/>
          </a:xfrm>
          <a:prstGeom prst="rect">
            <a:avLst/>
          </a:prstGeom>
        </p:spPr>
      </p:pic>
      <p:pic>
        <p:nvPicPr>
          <p:cNvPr id="24" name="Kuva 23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BB9AAA5A-FE43-3152-6ABE-03AC3991C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45" y="1591374"/>
            <a:ext cx="189530" cy="189530"/>
          </a:xfrm>
          <a:prstGeom prst="rect">
            <a:avLst/>
          </a:prstGeom>
        </p:spPr>
      </p:pic>
      <p:pic>
        <p:nvPicPr>
          <p:cNvPr id="25" name="Kuva 24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4283E9D3-8770-30D7-BE4F-13521FE04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45" y="1894813"/>
            <a:ext cx="189530" cy="189530"/>
          </a:xfrm>
          <a:prstGeom prst="rect">
            <a:avLst/>
          </a:prstGeom>
        </p:spPr>
      </p:pic>
      <p:pic>
        <p:nvPicPr>
          <p:cNvPr id="26" name="Kuva 25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6F06A1A4-DAA6-0E0D-1A1B-9523A6AA3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45" y="2198252"/>
            <a:ext cx="189530" cy="189530"/>
          </a:xfrm>
          <a:prstGeom prst="rect">
            <a:avLst/>
          </a:prstGeom>
        </p:spPr>
      </p:pic>
      <p:pic>
        <p:nvPicPr>
          <p:cNvPr id="27" name="Kuva 26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9F4642FC-68B1-85B1-4274-C8140704D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45" y="2501691"/>
            <a:ext cx="189530" cy="189530"/>
          </a:xfrm>
          <a:prstGeom prst="rect">
            <a:avLst/>
          </a:prstGeom>
        </p:spPr>
      </p:pic>
      <p:pic>
        <p:nvPicPr>
          <p:cNvPr id="28" name="Kuva 27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B9754B7D-F537-0A96-EB4E-DC3718330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" y="2813567"/>
            <a:ext cx="189530" cy="189530"/>
          </a:xfrm>
          <a:prstGeom prst="rect">
            <a:avLst/>
          </a:prstGeom>
        </p:spPr>
      </p:pic>
      <p:pic>
        <p:nvPicPr>
          <p:cNvPr id="29" name="Kuva 28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1FEA61CB-A294-A5D6-39F0-7AF002D60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" y="3099492"/>
            <a:ext cx="189530" cy="189530"/>
          </a:xfrm>
          <a:prstGeom prst="rect">
            <a:avLst/>
          </a:prstGeom>
        </p:spPr>
      </p:pic>
      <p:pic>
        <p:nvPicPr>
          <p:cNvPr id="30" name="Kuva 29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77BE379B-9F5B-6320-CEAD-EA8AE21B4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20" y="3421936"/>
            <a:ext cx="189530" cy="189530"/>
          </a:xfrm>
          <a:prstGeom prst="rect">
            <a:avLst/>
          </a:prstGeom>
        </p:spPr>
      </p:pic>
      <p:pic>
        <p:nvPicPr>
          <p:cNvPr id="31" name="Kuva 30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7A5D8E62-56E8-72D4-D63C-4135FD79F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20" y="3709923"/>
            <a:ext cx="189530" cy="189530"/>
          </a:xfrm>
          <a:prstGeom prst="rect">
            <a:avLst/>
          </a:prstGeom>
        </p:spPr>
      </p:pic>
      <p:pic>
        <p:nvPicPr>
          <p:cNvPr id="32" name="Kuva 31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F6313D3B-15AA-79A0-7B7B-10B34F6EB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" y="4004163"/>
            <a:ext cx="189530" cy="189530"/>
          </a:xfrm>
          <a:prstGeom prst="rect">
            <a:avLst/>
          </a:prstGeom>
        </p:spPr>
      </p:pic>
      <p:pic>
        <p:nvPicPr>
          <p:cNvPr id="33" name="Kuva 32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58E0E95F-2BF7-0D7F-7D9D-BE566B08D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" y="4307014"/>
            <a:ext cx="189530" cy="189530"/>
          </a:xfrm>
          <a:prstGeom prst="rect">
            <a:avLst/>
          </a:prstGeom>
        </p:spPr>
      </p:pic>
      <p:pic>
        <p:nvPicPr>
          <p:cNvPr id="34" name="Kuva 33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99A78F71-34C6-1229-AF53-80F90E253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" y="4618890"/>
            <a:ext cx="189530" cy="189530"/>
          </a:xfrm>
          <a:prstGeom prst="rect">
            <a:avLst/>
          </a:prstGeom>
        </p:spPr>
      </p:pic>
      <p:pic>
        <p:nvPicPr>
          <p:cNvPr id="35" name="Kuva 34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932FE215-261A-14A1-FBAA-F177428BE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" y="4921405"/>
            <a:ext cx="189530" cy="189530"/>
          </a:xfrm>
          <a:prstGeom prst="rect">
            <a:avLst/>
          </a:prstGeom>
        </p:spPr>
      </p:pic>
      <p:pic>
        <p:nvPicPr>
          <p:cNvPr id="36" name="Kuva 35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60793DE5-853F-865C-BC34-E48481D6F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" y="5239930"/>
            <a:ext cx="189530" cy="189530"/>
          </a:xfrm>
          <a:prstGeom prst="rect">
            <a:avLst/>
          </a:prstGeom>
        </p:spPr>
      </p:pic>
      <p:pic>
        <p:nvPicPr>
          <p:cNvPr id="3" name="Kuva 2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3771298C-1050-A15D-228B-C8C557041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" y="5564499"/>
            <a:ext cx="189530" cy="189530"/>
          </a:xfrm>
          <a:prstGeom prst="rect">
            <a:avLst/>
          </a:prstGeom>
        </p:spPr>
      </p:pic>
      <p:pic>
        <p:nvPicPr>
          <p:cNvPr id="4" name="Kuva 3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52086A09-67C0-43A3-1ABF-30C372650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20" y="5941573"/>
            <a:ext cx="189530" cy="1895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uva 14" descr="Kuva, joka sisältää kohteen logo, Tietokoneen näppäimistö, symboli, näppäimistö&#10;&#10;Tekoälyllä luotu sisältö saattaa olla virheellistä.">
            <a:extLst>
              <a:ext uri="{FF2B5EF4-FFF2-40B4-BE49-F238E27FC236}">
                <a16:creationId xmlns:a16="http://schemas.microsoft.com/office/drawing/2014/main" id="{4971B5F7-61DC-EDA2-0260-35523D7A82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3000"/>
          </a:blip>
          <a:stretch>
            <a:fillRect/>
          </a:stretch>
        </p:blipFill>
        <p:spPr>
          <a:xfrm>
            <a:off x="6590" y="49519"/>
            <a:ext cx="9142618" cy="66272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0DCDCBA9-1EC2-B958-D82E-14313027F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err="1">
                <a:solidFill>
                  <a:schemeClr val="bg1"/>
                </a:solidFill>
                <a:ea typeface="Calibri"/>
                <a:cs typeface="Calibri"/>
              </a:rPr>
              <a:t>Documentation</a:t>
            </a:r>
            <a:r>
              <a:rPr lang="fi-FI">
                <a:solidFill>
                  <a:schemeClr val="bg1"/>
                </a:solidFill>
                <a:ea typeface="Calibri"/>
                <a:cs typeface="Calibri"/>
              </a:rPr>
              <a:t> &amp; </a:t>
            </a:r>
            <a:r>
              <a:rPr lang="fi-FI" err="1">
                <a:solidFill>
                  <a:schemeClr val="bg1"/>
                </a:solidFill>
                <a:ea typeface="Calibri"/>
                <a:cs typeface="Calibri"/>
              </a:rPr>
              <a:t>Testing</a:t>
            </a:r>
            <a:endParaRPr lang="fi-FI" err="1">
              <a:solidFill>
                <a:schemeClr val="bg1"/>
              </a:solidFill>
            </a:endParaRP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E071D95-239E-FAE5-41F7-BE0A9BC8A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709" y="1375599"/>
            <a:ext cx="4556295" cy="452596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fi-FI" u="sng" dirty="0" err="1">
                <a:solidFill>
                  <a:schemeClr val="bg1"/>
                </a:solidFill>
                <a:ea typeface="Calibri"/>
                <a:cs typeface="Calibri"/>
              </a:rPr>
              <a:t>Tests</a:t>
            </a:r>
            <a:endParaRPr lang="fi-FI" u="sng" dirty="0">
              <a:solidFill>
                <a:schemeClr val="bg1"/>
              </a:solidFill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Sign</a:t>
            </a: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 in</a:t>
            </a:r>
          </a:p>
          <a:p>
            <a:pPr marL="457200" lvl="1" indent="0">
              <a:buNone/>
            </a:pP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Sign</a:t>
            </a: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 out</a:t>
            </a:r>
          </a:p>
          <a:p>
            <a:pPr marL="457200" lvl="1" indent="0">
              <a:buNone/>
            </a:pP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Registeration</a:t>
            </a:r>
            <a:endParaRPr lang="fi-FI" dirty="0">
              <a:solidFill>
                <a:schemeClr val="bg1"/>
              </a:solidFill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Account</a:t>
            </a: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delete</a:t>
            </a:r>
            <a:endParaRPr lang="fi-FI" dirty="0">
              <a:solidFill>
                <a:schemeClr val="bg1"/>
              </a:solidFill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Reviews</a:t>
            </a: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: </a:t>
            </a: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get</a:t>
            </a: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, </a:t>
            </a: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delete</a:t>
            </a: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 and </a:t>
            </a: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add</a:t>
            </a:r>
            <a:endParaRPr lang="fi-FI" dirty="0">
              <a:solidFill>
                <a:schemeClr val="bg1"/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fi-FI" u="sng" dirty="0" err="1">
                <a:solidFill>
                  <a:schemeClr val="bg1"/>
                </a:solidFill>
                <a:ea typeface="Calibri"/>
                <a:cs typeface="Calibri"/>
              </a:rPr>
              <a:t>Documentation</a:t>
            </a:r>
            <a:endParaRPr lang="fi-FI" u="sng" dirty="0">
              <a:solidFill>
                <a:schemeClr val="bg1"/>
              </a:solidFill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Readme.md</a:t>
            </a:r>
          </a:p>
          <a:p>
            <a:pPr marL="457200" lvl="1" indent="0">
              <a:buNone/>
            </a:pP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API </a:t>
            </a: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documentation</a:t>
            </a:r>
            <a:endParaRPr lang="fi-FI" dirty="0">
              <a:solidFill>
                <a:schemeClr val="bg1"/>
              </a:solidFill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Database</a:t>
            </a: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diagram</a:t>
            </a:r>
            <a:endParaRPr lang="fi-FI" dirty="0">
              <a:solidFill>
                <a:schemeClr val="bg1"/>
              </a:solidFill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Scrum</a:t>
            </a: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board</a:t>
            </a:r>
            <a:endParaRPr lang="fi-FI" dirty="0">
              <a:solidFill>
                <a:schemeClr val="bg1"/>
              </a:solidFill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fi-FI" dirty="0">
                <a:solidFill>
                  <a:schemeClr val="bg1"/>
                </a:solidFill>
                <a:ea typeface="Calibri"/>
                <a:cs typeface="Calibri"/>
              </a:rPr>
              <a:t>UI </a:t>
            </a:r>
            <a:r>
              <a:rPr lang="fi-FI" dirty="0" err="1">
                <a:solidFill>
                  <a:schemeClr val="bg1"/>
                </a:solidFill>
                <a:ea typeface="Calibri"/>
                <a:cs typeface="Calibri"/>
              </a:rPr>
              <a:t>sketches</a:t>
            </a:r>
            <a:endParaRPr lang="fi-FI" dirty="0">
              <a:solidFill>
                <a:schemeClr val="bg1"/>
              </a:solidFill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endParaRPr lang="fi-FI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pic>
        <p:nvPicPr>
          <p:cNvPr id="5" name="Kuva 4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98E2C2CC-C861-86CE-3955-5C3335CF6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1864902"/>
            <a:ext cx="189530" cy="189530"/>
          </a:xfrm>
          <a:prstGeom prst="rect">
            <a:avLst/>
          </a:prstGeom>
        </p:spPr>
      </p:pic>
      <p:pic>
        <p:nvPicPr>
          <p:cNvPr id="6" name="Kuva 5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317B7368-E19A-EBFF-1848-22F83EC8A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2231360"/>
            <a:ext cx="189530" cy="189530"/>
          </a:xfrm>
          <a:prstGeom prst="rect">
            <a:avLst/>
          </a:prstGeom>
        </p:spPr>
      </p:pic>
      <p:pic>
        <p:nvPicPr>
          <p:cNvPr id="7" name="Kuva 6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9797D839-559C-33E6-03C8-4949E6267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2597818"/>
            <a:ext cx="189530" cy="189530"/>
          </a:xfrm>
          <a:prstGeom prst="rect">
            <a:avLst/>
          </a:prstGeom>
        </p:spPr>
      </p:pic>
      <p:pic>
        <p:nvPicPr>
          <p:cNvPr id="8" name="Kuva 7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8EA4654A-29C5-57F0-5095-E79C222FB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2952853"/>
            <a:ext cx="189530" cy="189530"/>
          </a:xfrm>
          <a:prstGeom prst="rect">
            <a:avLst/>
          </a:prstGeom>
        </p:spPr>
      </p:pic>
      <p:pic>
        <p:nvPicPr>
          <p:cNvPr id="9" name="Kuva 8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384A6C3D-3244-38A4-0A39-E7CAADCD8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3338254"/>
            <a:ext cx="189530" cy="189530"/>
          </a:xfrm>
          <a:prstGeom prst="rect">
            <a:avLst/>
          </a:prstGeom>
        </p:spPr>
      </p:pic>
      <p:pic>
        <p:nvPicPr>
          <p:cNvPr id="10" name="Kuva 9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54D5559A-518C-F96C-87D5-61E63B6DB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4060018"/>
            <a:ext cx="189530" cy="189530"/>
          </a:xfrm>
          <a:prstGeom prst="rect">
            <a:avLst/>
          </a:prstGeom>
        </p:spPr>
      </p:pic>
      <p:pic>
        <p:nvPicPr>
          <p:cNvPr id="11" name="Kuva 10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D4C38F8F-29C2-7E67-700B-373B8117D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4454467"/>
            <a:ext cx="189530" cy="189530"/>
          </a:xfrm>
          <a:prstGeom prst="rect">
            <a:avLst/>
          </a:prstGeom>
        </p:spPr>
      </p:pic>
      <p:pic>
        <p:nvPicPr>
          <p:cNvPr id="12" name="Kuva 11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4834D36E-0D72-43F6-0313-45913963F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4826466"/>
            <a:ext cx="189530" cy="189530"/>
          </a:xfrm>
          <a:prstGeom prst="rect">
            <a:avLst/>
          </a:prstGeom>
        </p:spPr>
      </p:pic>
      <p:pic>
        <p:nvPicPr>
          <p:cNvPr id="13" name="Kuva 12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93FB3CA0-BDD5-3BCB-8A61-E011D94D8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5207816"/>
            <a:ext cx="189530" cy="189530"/>
          </a:xfrm>
          <a:prstGeom prst="rect">
            <a:avLst/>
          </a:prstGeom>
        </p:spPr>
      </p:pic>
      <p:pic>
        <p:nvPicPr>
          <p:cNvPr id="14" name="Kuva 13" descr="Kuva, joka sisältää kohteen Grafiikka, symboli, ympyrä, Värikkyys&#10;&#10;Tekoälyllä luotu sisältö voi olla virheellistä.">
            <a:extLst>
              <a:ext uri="{FF2B5EF4-FFF2-40B4-BE49-F238E27FC236}">
                <a16:creationId xmlns:a16="http://schemas.microsoft.com/office/drawing/2014/main" id="{D83AFAC2-9595-5B84-9A2E-AFAD65BB9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20" y="5552821"/>
            <a:ext cx="189530" cy="18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93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CC7D015-0DD8-420F-A568-AC4FEDC41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595556-C814-4F1F-B0E5-71812F38A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Kuva 6" descr="Tyhjä kihara elokuvakela">
            <a:extLst>
              <a:ext uri="{FF2B5EF4-FFF2-40B4-BE49-F238E27FC236}">
                <a16:creationId xmlns:a16="http://schemas.microsoft.com/office/drawing/2014/main" id="{4C5AFFF3-05C0-641C-4BF2-26368C45E9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57189"/>
            <a:ext cx="3116868" cy="5571898"/>
          </a:xfrm>
        </p:spPr>
        <p:txBody>
          <a:bodyPr>
            <a:normAutofit/>
          </a:bodyPr>
          <a:lstStyle/>
          <a:p>
            <a:r>
              <a:rPr lang="fi-FI" dirty="0" err="1">
                <a:solidFill>
                  <a:srgbClr val="FFFFFF"/>
                </a:solidFill>
              </a:rPr>
              <a:t>Challenges</a:t>
            </a:r>
            <a:r>
              <a:rPr lang="fi-FI" dirty="0">
                <a:solidFill>
                  <a:srgbClr val="FFFFFF"/>
                </a:solidFill>
              </a:rPr>
              <a:t> and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914" y="557189"/>
            <a:ext cx="4625434" cy="5571898"/>
          </a:xfrm>
          <a:solidFill>
            <a:srgbClr val="000000">
              <a:alpha val="70000"/>
            </a:srgbClr>
          </a:solidFill>
          <a:effectLst>
            <a:softEdge rad="1016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marL="400050" lvl="1" indent="0">
              <a:buNone/>
            </a:pPr>
            <a:r>
              <a:rPr lang="fi-FI" sz="1600" b="1" dirty="0">
                <a:solidFill>
                  <a:srgbClr val="FFFFFF"/>
                </a:solidFill>
              </a:rPr>
              <a:t>User </a:t>
            </a:r>
            <a:r>
              <a:rPr lang="fi-FI" sz="1600" b="1" dirty="0" err="1">
                <a:solidFill>
                  <a:srgbClr val="FFFFFF"/>
                </a:solidFill>
              </a:rPr>
              <a:t>token</a:t>
            </a:r>
            <a:r>
              <a:rPr lang="fi-FI" sz="1600" b="1" dirty="0">
                <a:solidFill>
                  <a:srgbClr val="FFFFFF"/>
                </a:solidFill>
              </a:rPr>
              <a:t> </a:t>
            </a:r>
            <a:r>
              <a:rPr lang="fi-FI" sz="1600" b="1" dirty="0" err="1">
                <a:solidFill>
                  <a:srgbClr val="FFFFFF"/>
                </a:solidFill>
              </a:rPr>
              <a:t>handling</a:t>
            </a:r>
            <a:endParaRPr lang="fi-FI" sz="1600" b="1" dirty="0">
              <a:solidFill>
                <a:srgbClr val="FFFFFF"/>
              </a:solidFill>
            </a:endParaRPr>
          </a:p>
          <a:p>
            <a:pPr lvl="2"/>
            <a:r>
              <a:rPr lang="en-US" sz="1600" dirty="0">
                <a:solidFill>
                  <a:srgbClr val="FFFFFF"/>
                </a:solidFill>
              </a:rPr>
              <a:t>Took a long time to get refresh token to work. New concept for us.</a:t>
            </a:r>
            <a:endParaRPr lang="en-US" sz="1600" dirty="0">
              <a:solidFill>
                <a:srgbClr val="FFFFFF"/>
              </a:solidFill>
              <a:ea typeface="Calibri"/>
              <a:cs typeface="Calibri"/>
            </a:endParaRPr>
          </a:p>
          <a:p>
            <a:pPr lvl="2"/>
            <a:r>
              <a:rPr lang="en-US" sz="1600" dirty="0">
                <a:solidFill>
                  <a:srgbClr val="FFFFFF"/>
                </a:solidFill>
              </a:rPr>
              <a:t>We use a secure token-based system:</a:t>
            </a:r>
            <a:endParaRPr lang="en-US" sz="1600" dirty="0">
              <a:solidFill>
                <a:srgbClr val="FFFFFF"/>
              </a:solidFill>
              <a:ea typeface="Calibri"/>
              <a:cs typeface="Calibri"/>
            </a:endParaRPr>
          </a:p>
          <a:p>
            <a:pPr lvl="3"/>
            <a:r>
              <a:rPr lang="en-US" sz="1600" b="1" dirty="0">
                <a:solidFill>
                  <a:srgbClr val="FFFFFF"/>
                </a:solidFill>
              </a:rPr>
              <a:t>Access token</a:t>
            </a:r>
            <a:r>
              <a:rPr lang="en-US" sz="1600" dirty="0">
                <a:solidFill>
                  <a:srgbClr val="FFFFFF"/>
                </a:solidFill>
              </a:rPr>
              <a:t> stored in memory and sent in the </a:t>
            </a:r>
            <a:r>
              <a:rPr lang="en-US" sz="1600" b="1" dirty="0">
                <a:solidFill>
                  <a:srgbClr val="FFFFFF"/>
                </a:solidFill>
              </a:rPr>
              <a:t>Authorization header</a:t>
            </a:r>
            <a:endParaRPr lang="en-US" sz="1600" dirty="0">
              <a:solidFill>
                <a:srgbClr val="FFFFFF"/>
              </a:solidFill>
            </a:endParaRPr>
          </a:p>
          <a:p>
            <a:pPr lvl="3"/>
            <a:r>
              <a:rPr lang="en-US" sz="1600" b="1" dirty="0">
                <a:solidFill>
                  <a:srgbClr val="FFFFFF"/>
                </a:solidFill>
              </a:rPr>
              <a:t>Refresh token</a:t>
            </a:r>
            <a:r>
              <a:rPr lang="en-US" sz="1600" dirty="0">
                <a:solidFill>
                  <a:srgbClr val="FFFFFF"/>
                </a:solidFill>
              </a:rPr>
              <a:t> stored as an </a:t>
            </a:r>
            <a:r>
              <a:rPr lang="en-US" sz="1600" b="1" dirty="0">
                <a:solidFill>
                  <a:srgbClr val="FFFFFF"/>
                </a:solidFill>
              </a:rPr>
              <a:t>HTTP-only cookie</a:t>
            </a:r>
            <a:endParaRPr lang="en-US" sz="1600" dirty="0">
              <a:solidFill>
                <a:srgbClr val="FFFFFF"/>
              </a:solidFill>
            </a:endParaRPr>
          </a:p>
          <a:p>
            <a:pPr lvl="3"/>
            <a:r>
              <a:rPr lang="en-US" sz="1600" dirty="0">
                <a:solidFill>
                  <a:srgbClr val="FFFFFF"/>
                </a:solidFill>
              </a:rPr>
              <a:t>When the access token expires, a new one is issued automatically</a:t>
            </a:r>
            <a:endParaRPr lang="en-US" sz="1600" dirty="0">
              <a:solidFill>
                <a:srgbClr val="FFFFFF"/>
              </a:solidFill>
              <a:ea typeface="Calibri"/>
              <a:cs typeface="Calibri"/>
            </a:endParaRPr>
          </a:p>
          <a:p>
            <a:pPr marL="400050" lvl="1" indent="0">
              <a:buNone/>
            </a:pPr>
            <a:r>
              <a:rPr lang="en-US" sz="1600" b="1" dirty="0">
                <a:solidFill>
                  <a:srgbClr val="FFFFFF"/>
                </a:solidFill>
                <a:ea typeface="Calibri"/>
                <a:cs typeface="Calibri"/>
              </a:rPr>
              <a:t>Backend routes and controllers</a:t>
            </a:r>
          </a:p>
          <a:p>
            <a:pPr marL="400050" lvl="1" indent="0">
              <a:buNone/>
            </a:pPr>
            <a:r>
              <a:rPr lang="en-US" sz="1600" b="1" dirty="0">
                <a:solidFill>
                  <a:srgbClr val="FFFFFF"/>
                </a:solidFill>
                <a:ea typeface="Calibri"/>
                <a:cs typeface="Calibri"/>
              </a:rPr>
              <a:t>Code flow and multiple files handling</a:t>
            </a:r>
          </a:p>
          <a:p>
            <a:pPr marL="400050" lvl="1" indent="0">
              <a:buNone/>
            </a:pPr>
            <a:r>
              <a:rPr lang="en-US" sz="1600" b="1" dirty="0">
                <a:solidFill>
                  <a:srgbClr val="FFFFFF"/>
                </a:solidFill>
                <a:ea typeface="Calibri"/>
                <a:cs typeface="Calibri"/>
              </a:rPr>
              <a:t>React component handling</a:t>
            </a:r>
          </a:p>
          <a:p>
            <a:pPr lvl="2"/>
            <a:r>
              <a:rPr lang="en-US" sz="1600" dirty="0">
                <a:solidFill>
                  <a:srgbClr val="FFFFFF"/>
                </a:solidFill>
                <a:ea typeface="Calibri"/>
                <a:cs typeface="Calibri"/>
              </a:rPr>
              <a:t>for example, favorite and group buttons</a:t>
            </a:r>
          </a:p>
          <a:p>
            <a:endParaRPr lang="en-US" sz="1700" dirty="0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CC7D015-0DD8-420F-A568-AC4FEDC41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595556-C814-4F1F-B0E5-71812F38A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Kuva 4" descr="Valaistu tekniikkaverkosto tummalla pohjalla">
            <a:extLst>
              <a:ext uri="{FF2B5EF4-FFF2-40B4-BE49-F238E27FC236}">
                <a16:creationId xmlns:a16="http://schemas.microsoft.com/office/drawing/2014/main" id="{CB11467B-EC7E-6B54-F191-AAD3DE9C373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9113" r="15887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57189"/>
            <a:ext cx="3116868" cy="5571898"/>
          </a:xfrm>
        </p:spPr>
        <p:txBody>
          <a:bodyPr>
            <a:normAutofit/>
          </a:bodyPr>
          <a:lstStyle/>
          <a:p>
            <a:r>
              <a:rPr lang="fi-FI" dirty="0" err="1">
                <a:solidFill>
                  <a:srgbClr val="FFFFFF"/>
                </a:solidFill>
              </a:rPr>
              <a:t>Learnings</a:t>
            </a:r>
            <a:endParaRPr lang="fi-FI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914" y="557189"/>
            <a:ext cx="4625434" cy="1164035"/>
          </a:xfrm>
          <a:solidFill>
            <a:srgbClr val="1D1D1D">
              <a:alpha val="70000"/>
            </a:srgb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700" dirty="0">
                <a:solidFill>
                  <a:srgbClr val="FFFFFF"/>
                </a:solidFill>
              </a:rPr>
              <a:t>How to build a full-stack web application using </a:t>
            </a:r>
            <a:r>
              <a:rPr lang="en-US" sz="1700" b="1" dirty="0">
                <a:solidFill>
                  <a:srgbClr val="FFFFFF"/>
                </a:solidFill>
              </a:rPr>
              <a:t>React, Node.js, Express, and PostgreSQL.</a:t>
            </a:r>
            <a:endParaRPr lang="en-US" sz="1700" b="1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80198D-2023-C327-BE39-66D231DD5B45}"/>
              </a:ext>
            </a:extLst>
          </p:cNvPr>
          <p:cNvSpPr txBox="1">
            <a:spLocks/>
          </p:cNvSpPr>
          <p:nvPr/>
        </p:nvSpPr>
        <p:spPr>
          <a:xfrm>
            <a:off x="3889914" y="1602890"/>
            <a:ext cx="4625434" cy="1086522"/>
          </a:xfrm>
          <a:prstGeom prst="rect">
            <a:avLst/>
          </a:prstGeom>
          <a:solidFill>
            <a:srgbClr val="1D1D1D">
              <a:alpha val="70000"/>
            </a:srgb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dirty="0">
                <a:solidFill>
                  <a:srgbClr val="FFFFFF"/>
                </a:solidFill>
              </a:rPr>
              <a:t>How to build a full-stack web application using </a:t>
            </a:r>
            <a:r>
              <a:rPr lang="en-US" sz="1700" b="1" dirty="0">
                <a:solidFill>
                  <a:srgbClr val="FFFFFF"/>
                </a:solidFill>
              </a:rPr>
              <a:t>React, Node.js, Express, and PostgreSQL.</a:t>
            </a:r>
            <a:endParaRPr lang="en-US" sz="1700" b="1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10438B0-93BA-E571-9C7C-6AE0FED9E381}"/>
              </a:ext>
            </a:extLst>
          </p:cNvPr>
          <p:cNvSpPr txBox="1">
            <a:spLocks/>
          </p:cNvSpPr>
          <p:nvPr/>
        </p:nvSpPr>
        <p:spPr>
          <a:xfrm>
            <a:off x="3889914" y="2648591"/>
            <a:ext cx="4625434" cy="1086522"/>
          </a:xfrm>
          <a:prstGeom prst="rect">
            <a:avLst/>
          </a:prstGeom>
          <a:solidFill>
            <a:srgbClr val="1D1D1D">
              <a:alpha val="70000"/>
            </a:srgb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dirty="0">
                <a:solidFill>
                  <a:srgbClr val="FFFFFF"/>
                </a:solidFill>
              </a:rPr>
              <a:t>We practiced team collaboration and version control with GitHub</a:t>
            </a:r>
            <a:endParaRPr lang="en-US" sz="1700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50C219-3D94-5359-AB49-CD28ACF3CE75}"/>
              </a:ext>
            </a:extLst>
          </p:cNvPr>
          <p:cNvSpPr txBox="1">
            <a:spLocks/>
          </p:cNvSpPr>
          <p:nvPr/>
        </p:nvSpPr>
        <p:spPr>
          <a:xfrm>
            <a:off x="3889914" y="3616779"/>
            <a:ext cx="4625434" cy="1086522"/>
          </a:xfrm>
          <a:prstGeom prst="rect">
            <a:avLst/>
          </a:prstGeom>
          <a:solidFill>
            <a:srgbClr val="1D1D1D">
              <a:alpha val="70000"/>
            </a:srgb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dirty="0">
                <a:solidFill>
                  <a:srgbClr val="FFFFFF"/>
                </a:solidFill>
              </a:rPr>
              <a:t>We also improved our problem-solving and debugging skills through real project challenges</a:t>
            </a:r>
            <a:endParaRPr lang="en-US" sz="1700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09EEEA-A10A-9204-DA39-ED53322C3887}"/>
              </a:ext>
            </a:extLst>
          </p:cNvPr>
          <p:cNvSpPr txBox="1">
            <a:spLocks/>
          </p:cNvSpPr>
          <p:nvPr/>
        </p:nvSpPr>
        <p:spPr>
          <a:xfrm>
            <a:off x="3889914" y="4662480"/>
            <a:ext cx="4625434" cy="1086522"/>
          </a:xfrm>
          <a:prstGeom prst="rect">
            <a:avLst/>
          </a:prstGeom>
          <a:solidFill>
            <a:srgbClr val="1D1D1D">
              <a:alpha val="70000"/>
            </a:srgb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dirty="0">
                <a:solidFill>
                  <a:srgbClr val="FFFFFF"/>
                </a:solidFill>
              </a:rPr>
              <a:t>Right now, we are improving our presentation skills in English</a:t>
            </a:r>
            <a:endParaRPr lang="fi-FI" sz="17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6" grpId="0" uiExpand="1" build="p" animBg="1"/>
      <p:bldP spid="7" grpId="0" uiExpand="1" build="p" animBg="1"/>
      <p:bldP spid="8" grpId="0" uiExpand="1" build="p" animBg="1"/>
      <p:bldP spid="11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uva 4" descr="Kisarotan virallinen vilkutuksen ruutulippu">
            <a:extLst>
              <a:ext uri="{FF2B5EF4-FFF2-40B4-BE49-F238E27FC236}">
                <a16:creationId xmlns:a16="http://schemas.microsoft.com/office/drawing/2014/main" id="{CEA511CF-B7C1-F47A-052E-F176B274B2E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11000" r="-1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  <a:solidFill>
            <a:srgbClr val="1D1D1D">
              <a:alpha val="60000"/>
            </a:srgbClr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fi-FI">
                <a:solidFill>
                  <a:srgbClr val="FFFFFF"/>
                </a:solidFill>
              </a:rPr>
              <a:t>Successes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70287"/>
            <a:ext cx="7886700" cy="2102963"/>
          </a:xfrm>
          <a:solidFill>
            <a:srgbClr val="1D1D1D">
              <a:alpha val="60000"/>
            </a:srgbClr>
          </a:solidFill>
          <a:effectLst>
            <a:softEdge rad="88900"/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dirty="0">
                <a:solidFill>
                  <a:srgbClr val="FFFFFF"/>
                </a:solidFill>
              </a:rPr>
              <a:t>Team </a:t>
            </a:r>
            <a:r>
              <a:rPr lang="fi-FI" dirty="0" err="1">
                <a:solidFill>
                  <a:srgbClr val="FFFFFF"/>
                </a:solidFill>
              </a:rPr>
              <a:t>work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worked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well</a:t>
            </a:r>
            <a:r>
              <a:rPr lang="fi-FI" dirty="0">
                <a:solidFill>
                  <a:srgbClr val="FFFFFF"/>
                </a:solidFill>
              </a:rPr>
              <a:t>. </a:t>
            </a:r>
            <a:r>
              <a:rPr lang="fi-FI" dirty="0" err="1">
                <a:solidFill>
                  <a:srgbClr val="FFFFFF"/>
                </a:solidFill>
              </a:rPr>
              <a:t>Everyone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was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present</a:t>
            </a:r>
            <a:r>
              <a:rPr lang="fi-FI" dirty="0">
                <a:solidFill>
                  <a:srgbClr val="FFFFFF"/>
                </a:solidFill>
              </a:rPr>
              <a:t> in </a:t>
            </a:r>
            <a:r>
              <a:rPr lang="fi-FI" dirty="0" err="1">
                <a:solidFill>
                  <a:srgbClr val="FFFFFF"/>
                </a:solidFill>
              </a:rPr>
              <a:t>every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meeting</a:t>
            </a:r>
            <a:r>
              <a:rPr lang="fi-FI" dirty="0">
                <a:solidFill>
                  <a:srgbClr val="FFFFFF"/>
                </a:solidFill>
              </a:rPr>
              <a:t> and </a:t>
            </a:r>
            <a:r>
              <a:rPr lang="fi-FI" dirty="0" err="1">
                <a:solidFill>
                  <a:srgbClr val="FFFFFF"/>
                </a:solidFill>
              </a:rPr>
              <a:t>remained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active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during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the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entire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project</a:t>
            </a:r>
            <a:r>
              <a:rPr lang="fi-FI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913E63-ABAF-3C90-2E5A-36470F1CA93D}"/>
              </a:ext>
            </a:extLst>
          </p:cNvPr>
          <p:cNvSpPr txBox="1">
            <a:spLocks/>
          </p:cNvSpPr>
          <p:nvPr/>
        </p:nvSpPr>
        <p:spPr>
          <a:xfrm>
            <a:off x="628650" y="3773250"/>
            <a:ext cx="7886700" cy="2102964"/>
          </a:xfrm>
          <a:prstGeom prst="rect">
            <a:avLst/>
          </a:prstGeom>
          <a:solidFill>
            <a:srgbClr val="1D1D1D">
              <a:alpha val="60000"/>
            </a:srgbClr>
          </a:solidFill>
          <a:effectLst>
            <a:softEdge rad="88900"/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i-FI" dirty="0">
                <a:solidFill>
                  <a:srgbClr val="FFFFFF"/>
                </a:solidFill>
                <a:ea typeface="Calibri"/>
                <a:cs typeface="Calibri"/>
              </a:rPr>
              <a:t>Application is </a:t>
            </a:r>
            <a:r>
              <a:rPr lang="fi-FI" dirty="0" err="1">
                <a:solidFill>
                  <a:srgbClr val="FFFFFF"/>
                </a:solidFill>
                <a:ea typeface="Calibri"/>
                <a:cs typeface="Calibri"/>
              </a:rPr>
              <a:t>working</a:t>
            </a:r>
            <a:r>
              <a:rPr lang="fi-FI" dirty="0">
                <a:solidFill>
                  <a:srgbClr val="FFFFFF"/>
                </a:solidFill>
                <a:ea typeface="Calibri"/>
                <a:cs typeface="Calibri"/>
              </a:rPr>
              <a:t>, </a:t>
            </a:r>
            <a:r>
              <a:rPr lang="fi-FI" dirty="0" err="1">
                <a:solidFill>
                  <a:srgbClr val="FFFFFF"/>
                </a:solidFill>
                <a:ea typeface="Calibri"/>
                <a:cs typeface="Calibri"/>
              </a:rPr>
              <a:t>published</a:t>
            </a:r>
            <a:r>
              <a:rPr lang="fi-FI" dirty="0">
                <a:solidFill>
                  <a:srgbClr val="FFFFFF"/>
                </a:solidFill>
                <a:ea typeface="Calibri"/>
                <a:cs typeface="Calibri"/>
              </a:rPr>
              <a:t> and </a:t>
            </a:r>
            <a:r>
              <a:rPr lang="fi-FI" dirty="0" err="1">
                <a:solidFill>
                  <a:srgbClr val="FFFFFF"/>
                </a:solidFill>
                <a:ea typeface="Calibri"/>
                <a:cs typeface="Calibri"/>
              </a:rPr>
              <a:t>every</a:t>
            </a:r>
            <a:r>
              <a:rPr lang="fi-FI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fi-FI" dirty="0" err="1">
                <a:solidFill>
                  <a:srgbClr val="FFFFFF"/>
                </a:solidFill>
                <a:ea typeface="Calibri"/>
                <a:cs typeface="Calibri"/>
              </a:rPr>
              <a:t>requirement</a:t>
            </a:r>
            <a:r>
              <a:rPr lang="fi-FI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fi-FI" dirty="0" err="1">
                <a:solidFill>
                  <a:srgbClr val="FFFFFF"/>
                </a:solidFill>
                <a:ea typeface="Calibri"/>
                <a:cs typeface="Calibri"/>
              </a:rPr>
              <a:t>fulfilled</a:t>
            </a:r>
            <a:endParaRPr lang="fi-FI" dirty="0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6" grpId="0" uiExpand="1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uva 4" descr="Kaupunkimaisema mystisessä kulmassa">
            <a:extLst>
              <a:ext uri="{FF2B5EF4-FFF2-40B4-BE49-F238E27FC236}">
                <a16:creationId xmlns:a16="http://schemas.microsoft.com/office/drawing/2014/main" id="{9D16DCC2-014E-8C3F-1094-ED0B6348F1E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4374" b="6074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fi-FI">
                <a:solidFill>
                  <a:srgbClr val="FFFFFF"/>
                </a:solidFill>
              </a:rPr>
              <a:t>Future Improvements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solidFill>
            <a:srgbClr val="1D1D1D">
              <a:alpha val="60000"/>
            </a:srgbClr>
          </a:solidFill>
          <a:effectLst>
            <a:softEdge rad="50800"/>
          </a:effectLst>
        </p:spPr>
        <p:txBody>
          <a:bodyPr vert="horz" lIns="91440" tIns="45720" rIns="91440" bIns="45720" rtlCol="0">
            <a:normAutofit/>
          </a:bodyPr>
          <a:lstStyle/>
          <a:p>
            <a:pPr lvl="1">
              <a:buChar char="•"/>
            </a:pPr>
            <a:r>
              <a:rPr lang="fi-FI" dirty="0" err="1">
                <a:solidFill>
                  <a:srgbClr val="FFFFFF"/>
                </a:solidFill>
              </a:rPr>
              <a:t>Refining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the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user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experience</a:t>
            </a:r>
            <a:r>
              <a:rPr lang="fi-FI" dirty="0">
                <a:solidFill>
                  <a:srgbClr val="FFFFFF"/>
                </a:solidFill>
              </a:rPr>
              <a:t> and UI</a:t>
            </a:r>
            <a:endParaRPr lang="fi-FI" dirty="0">
              <a:solidFill>
                <a:srgbClr val="FFFFFF"/>
              </a:solidFill>
              <a:ea typeface="Calibri"/>
              <a:cs typeface="Calibri"/>
            </a:endParaRPr>
          </a:p>
          <a:p>
            <a:pPr lvl="1">
              <a:buChar char="•"/>
            </a:pPr>
            <a:r>
              <a:rPr lang="fi-FI" dirty="0" err="1">
                <a:solidFill>
                  <a:srgbClr val="FFFFFF"/>
                </a:solidFill>
              </a:rPr>
              <a:t>Implementing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more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testing</a:t>
            </a:r>
            <a:endParaRPr lang="fi-FI" dirty="0">
              <a:solidFill>
                <a:srgbClr val="FFFFFF"/>
              </a:solidFill>
              <a:ea typeface="Calibri"/>
              <a:cs typeface="Calibri"/>
            </a:endParaRPr>
          </a:p>
          <a:p>
            <a:pPr lvl="1">
              <a:buChar char="•"/>
            </a:pPr>
            <a:r>
              <a:rPr lang="fi-FI" dirty="0" err="1">
                <a:solidFill>
                  <a:srgbClr val="FFFFFF"/>
                </a:solidFill>
              </a:rPr>
              <a:t>Improving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code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reliabality</a:t>
            </a:r>
            <a:r>
              <a:rPr lang="fi-FI" dirty="0">
                <a:solidFill>
                  <a:srgbClr val="FFFFFF"/>
                </a:solidFill>
              </a:rPr>
              <a:t> and </a:t>
            </a:r>
            <a:r>
              <a:rPr lang="fi-FI" dirty="0" err="1">
                <a:solidFill>
                  <a:srgbClr val="FFFFFF"/>
                </a:solidFill>
              </a:rPr>
              <a:t>error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proofing</a:t>
            </a:r>
            <a:endParaRPr lang="fi-FI" dirty="0">
              <a:solidFill>
                <a:srgbClr val="FFFFFF"/>
              </a:solidFill>
              <a:ea typeface="Calibri"/>
              <a:cs typeface="Calibri"/>
            </a:endParaRPr>
          </a:p>
          <a:p>
            <a:pPr lvl="1">
              <a:buChar char="•"/>
            </a:pPr>
            <a:r>
              <a:rPr lang="fi-FI" dirty="0" err="1">
                <a:solidFill>
                  <a:srgbClr val="FFFFFF"/>
                </a:solidFill>
              </a:rPr>
              <a:t>Refactoring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the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code</a:t>
            </a:r>
            <a:endParaRPr lang="fi-FI" dirty="0">
              <a:solidFill>
                <a:srgbClr val="FFFFFF"/>
              </a:solidFill>
              <a:ea typeface="Calibri"/>
              <a:cs typeface="Calibri"/>
            </a:endParaRPr>
          </a:p>
          <a:p>
            <a:pPr lvl="1">
              <a:buChar char="•"/>
            </a:pPr>
            <a:r>
              <a:rPr lang="fi-FI" dirty="0" err="1">
                <a:solidFill>
                  <a:srgbClr val="FFFFFF"/>
                </a:solidFill>
              </a:rPr>
              <a:t>After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that</a:t>
            </a:r>
            <a:r>
              <a:rPr lang="fi-FI" dirty="0">
                <a:solidFill>
                  <a:srgbClr val="FFFFFF"/>
                </a:solidFill>
              </a:rPr>
              <a:t>, </a:t>
            </a:r>
            <a:r>
              <a:rPr lang="fi-FI" dirty="0" err="1">
                <a:solidFill>
                  <a:srgbClr val="FFFFFF"/>
                </a:solidFill>
              </a:rPr>
              <a:t>new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features</a:t>
            </a:r>
            <a:r>
              <a:rPr lang="fi-FI" dirty="0">
                <a:solidFill>
                  <a:srgbClr val="FFFFFF"/>
                </a:solidFill>
              </a:rPr>
              <a:t>: </a:t>
            </a:r>
            <a:endParaRPr lang="fi-FI" dirty="0">
              <a:solidFill>
                <a:srgbClr val="FFFFFF"/>
              </a:solidFill>
              <a:ea typeface="Calibri"/>
              <a:cs typeface="Calibri"/>
            </a:endParaRPr>
          </a:p>
          <a:p>
            <a:pPr lvl="2"/>
            <a:r>
              <a:rPr lang="fi-FI" dirty="0">
                <a:solidFill>
                  <a:srgbClr val="FFFFFF"/>
                </a:solidFill>
              </a:rPr>
              <a:t>More </a:t>
            </a:r>
            <a:r>
              <a:rPr lang="fi-FI" dirty="0" err="1">
                <a:solidFill>
                  <a:srgbClr val="FFFFFF"/>
                </a:solidFill>
              </a:rPr>
              <a:t>social</a:t>
            </a:r>
            <a:r>
              <a:rPr lang="fi-FI" dirty="0">
                <a:solidFill>
                  <a:srgbClr val="FFFFFF"/>
                </a:solidFill>
              </a:rPr>
              <a:t> </a:t>
            </a:r>
            <a:r>
              <a:rPr lang="fi-FI" dirty="0" err="1">
                <a:solidFill>
                  <a:srgbClr val="FFFFFF"/>
                </a:solidFill>
              </a:rPr>
              <a:t>features</a:t>
            </a:r>
            <a:endParaRPr lang="fi-FI" dirty="0">
              <a:solidFill>
                <a:srgbClr val="FFFFFF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Näytössä katseltava diaesitys (4:3)</PresentationFormat>
  <Slides>10</Slides>
  <Notes>0</Notes>
  <HiddenSlides>0</HiddenSlides>
  <ScaleCrop>false</ScaleCrop>
  <HeadingPairs>
    <vt:vector size="4" baseType="variant">
      <vt:variant>
        <vt:lpstr>Teema</vt:lpstr>
      </vt:variant>
      <vt:variant>
        <vt:i4>1</vt:i4>
      </vt:variant>
      <vt:variant>
        <vt:lpstr>Dian otsikot</vt:lpstr>
      </vt:variant>
      <vt:variant>
        <vt:i4>10</vt:i4>
      </vt:variant>
    </vt:vector>
  </HeadingPairs>
  <TitlesOfParts>
    <vt:vector size="11" baseType="lpstr">
      <vt:lpstr>Office Theme</vt:lpstr>
      <vt:lpstr>MovieApp</vt:lpstr>
      <vt:lpstr>Team and Roles</vt:lpstr>
      <vt:lpstr>Technologies</vt:lpstr>
      <vt:lpstr>Functionalities Checklist</vt:lpstr>
      <vt:lpstr>Documentation &amp; Testing</vt:lpstr>
      <vt:lpstr>Challenges and Solutions</vt:lpstr>
      <vt:lpstr>Learnings</vt:lpstr>
      <vt:lpstr>Successes</vt:lpstr>
      <vt:lpstr>Future Improvements</vt:lpstr>
      <vt:lpstr>PowerPoint-esitys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OMISTAJA</dc:creator>
  <cp:keywords/>
  <dc:description>generated using python-pptx</dc:description>
  <cp:revision>3</cp:revision>
  <dcterms:created xsi:type="dcterms:W3CDTF">2013-01-27T09:14:16Z</dcterms:created>
  <dcterms:modified xsi:type="dcterms:W3CDTF">2025-10-16T06:31:22Z</dcterms:modified>
  <cp:category/>
</cp:coreProperties>
</file>